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600650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33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s\Downloads\DE%20Sekv.%20ekst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Co </a:t>
            </a:r>
            <a:r>
              <a:rPr lang="en-US" baseline="0" dirty="0"/>
              <a:t> µg/g</a:t>
            </a:r>
            <a:endParaRPr lang="lv-LV" dirty="0"/>
          </a:p>
        </c:rich>
      </c:tx>
      <c:layout>
        <c:manualLayout>
          <c:xMode val="edge"/>
          <c:yMode val="edge"/>
          <c:x val="0.32612310457638294"/>
          <c:y val="3.470385535449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5795153065459508"/>
          <c:y val="0.1576072405952097"/>
          <c:w val="0.84204846934540489"/>
          <c:h val="0.52193546812769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Sample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Sheet1!$F$2:$I$2</c:f>
              <c:strCache>
                <c:ptCount val="4"/>
                <c:pt idx="0">
                  <c:v>ICP-MS</c:v>
                </c:pt>
                <c:pt idx="1">
                  <c:v>ICP-OES</c:v>
                </c:pt>
                <c:pt idx="2">
                  <c:v>FAAS</c:v>
                </c:pt>
                <c:pt idx="3">
                  <c:v>GFAAS</c:v>
                </c:pt>
              </c:strCache>
            </c:strRef>
          </c:cat>
          <c:val>
            <c:numRef>
              <c:f>Sheet1!$F$3:$I$3</c:f>
              <c:numCache>
                <c:formatCode>General</c:formatCode>
                <c:ptCount val="4"/>
                <c:pt idx="0">
                  <c:v>268.60000000000002</c:v>
                </c:pt>
                <c:pt idx="1">
                  <c:v>257.60000000000002</c:v>
                </c:pt>
                <c:pt idx="2">
                  <c:v>248</c:v>
                </c:pt>
                <c:pt idx="3">
                  <c:v>291.60000000000002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9-4FFB-95CE-DA141D67E051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Sample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7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Sheet1!$F$2:$I$2</c:f>
              <c:strCache>
                <c:ptCount val="4"/>
                <c:pt idx="0">
                  <c:v>ICP-MS</c:v>
                </c:pt>
                <c:pt idx="1">
                  <c:v>ICP-OES</c:v>
                </c:pt>
                <c:pt idx="2">
                  <c:v>FAAS</c:v>
                </c:pt>
                <c:pt idx="3">
                  <c:v>GFAAS</c:v>
                </c:pt>
              </c:strCache>
            </c:strRef>
          </c:cat>
          <c:val>
            <c:numRef>
              <c:f>Sheet1!$F$4:$I$4</c:f>
              <c:numCache>
                <c:formatCode>General</c:formatCode>
                <c:ptCount val="4"/>
                <c:pt idx="0">
                  <c:v>366.9</c:v>
                </c:pt>
                <c:pt idx="1">
                  <c:v>352.4</c:v>
                </c:pt>
                <c:pt idx="2">
                  <c:v>362</c:v>
                </c:pt>
                <c:pt idx="3">
                  <c:v>339.1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9-4FFB-95CE-DA141D67E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4574447"/>
        <c:axId val="1589908495"/>
      </c:barChart>
      <c:catAx>
        <c:axId val="150457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89908495"/>
        <c:crosses val="autoZero"/>
        <c:auto val="1"/>
        <c:lblAlgn val="ctr"/>
        <c:lblOffset val="100"/>
        <c:noMultiLvlLbl val="0"/>
      </c:catAx>
      <c:valAx>
        <c:axId val="158990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0457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8366281"/>
            <a:ext cx="26010553" cy="17797568"/>
          </a:xfrm>
        </p:spPr>
        <p:txBody>
          <a:bodyPr anchor="b"/>
          <a:lstStyle>
            <a:lvl1pPr algn="ctr">
              <a:defRPr sz="2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081" y="26850192"/>
            <a:ext cx="22950488" cy="12342326"/>
          </a:xfrm>
        </p:spPr>
        <p:txBody>
          <a:bodyPr/>
          <a:lstStyle>
            <a:lvl1pPr marL="0" indent="0" algn="ctr">
              <a:buNone/>
              <a:defRPr sz="8032"/>
            </a:lvl1pPr>
            <a:lvl2pPr marL="1530020" indent="0" algn="ctr">
              <a:buNone/>
              <a:defRPr sz="6693"/>
            </a:lvl2pPr>
            <a:lvl3pPr marL="3060040" indent="0" algn="ctr">
              <a:buNone/>
              <a:defRPr sz="6024"/>
            </a:lvl3pPr>
            <a:lvl4pPr marL="4590059" indent="0" algn="ctr">
              <a:buNone/>
              <a:defRPr sz="5354"/>
            </a:lvl4pPr>
            <a:lvl5pPr marL="6120079" indent="0" algn="ctr">
              <a:buNone/>
              <a:defRPr sz="5354"/>
            </a:lvl5pPr>
            <a:lvl6pPr marL="7650099" indent="0" algn="ctr">
              <a:buNone/>
              <a:defRPr sz="5354"/>
            </a:lvl6pPr>
            <a:lvl7pPr marL="9180119" indent="0" algn="ctr">
              <a:buNone/>
              <a:defRPr sz="5354"/>
            </a:lvl7pPr>
            <a:lvl8pPr marL="10710139" indent="0" algn="ctr">
              <a:buNone/>
              <a:defRPr sz="5354"/>
            </a:lvl8pPr>
            <a:lvl9pPr marL="12240158" indent="0" algn="ctr">
              <a:buNone/>
              <a:defRPr sz="535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991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47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98592" y="2721703"/>
            <a:ext cx="6598265" cy="433224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97" y="2721703"/>
            <a:ext cx="19412287" cy="433224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978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366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58" y="12744683"/>
            <a:ext cx="26393061" cy="21264777"/>
          </a:xfrm>
        </p:spPr>
        <p:txBody>
          <a:bodyPr anchor="b"/>
          <a:lstStyle>
            <a:lvl1pPr>
              <a:defRPr sz="2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7858" y="34210633"/>
            <a:ext cx="26393061" cy="11182644"/>
          </a:xfrm>
        </p:spPr>
        <p:txBody>
          <a:bodyPr/>
          <a:lstStyle>
            <a:lvl1pPr marL="0" indent="0">
              <a:buNone/>
              <a:defRPr sz="8032">
                <a:solidFill>
                  <a:schemeClr val="tx1"/>
                </a:solidFill>
              </a:defRPr>
            </a:lvl1pPr>
            <a:lvl2pPr marL="1530020" indent="0">
              <a:buNone/>
              <a:defRPr sz="6693">
                <a:solidFill>
                  <a:schemeClr val="tx1">
                    <a:tint val="75000"/>
                  </a:schemeClr>
                </a:solidFill>
              </a:defRPr>
            </a:lvl2pPr>
            <a:lvl3pPr marL="306004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3pPr>
            <a:lvl4pPr marL="459005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4pPr>
            <a:lvl5pPr marL="612007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5pPr>
            <a:lvl6pPr marL="765009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6pPr>
            <a:lvl7pPr marL="918011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7pPr>
            <a:lvl8pPr marL="1071013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8pPr>
            <a:lvl9pPr marL="12240158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904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95" y="13608513"/>
            <a:ext cx="13005276" cy="32435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1579" y="13608513"/>
            <a:ext cx="13005276" cy="32435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043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2721714"/>
            <a:ext cx="26393061" cy="988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7784" y="12531669"/>
            <a:ext cx="12945507" cy="6141577"/>
          </a:xfrm>
        </p:spPr>
        <p:txBody>
          <a:bodyPr anchor="b"/>
          <a:lstStyle>
            <a:lvl1pPr marL="0" indent="0">
              <a:buNone/>
              <a:defRPr sz="8032" b="1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7784" y="18673247"/>
            <a:ext cx="12945507" cy="274655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1581" y="12531669"/>
            <a:ext cx="13009262" cy="6141577"/>
          </a:xfrm>
        </p:spPr>
        <p:txBody>
          <a:bodyPr anchor="b"/>
          <a:lstStyle>
            <a:lvl1pPr marL="0" indent="0">
              <a:buNone/>
              <a:defRPr sz="8032" b="1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1581" y="18673247"/>
            <a:ext cx="13009262" cy="274655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449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766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13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3408045"/>
            <a:ext cx="9869506" cy="11928158"/>
          </a:xfrm>
        </p:spPr>
        <p:txBody>
          <a:bodyPr anchor="b"/>
          <a:lstStyle>
            <a:lvl1pPr>
              <a:defRPr sz="10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9262" y="7360442"/>
            <a:ext cx="15491579" cy="36328813"/>
          </a:xfrm>
        </p:spPr>
        <p:txBody>
          <a:bodyPr/>
          <a:lstStyle>
            <a:lvl1pPr>
              <a:defRPr sz="10709"/>
            </a:lvl1pPr>
            <a:lvl2pPr>
              <a:defRPr sz="9370"/>
            </a:lvl2pPr>
            <a:lvl3pPr>
              <a:defRPr sz="8032"/>
            </a:lvl3pPr>
            <a:lvl4pPr>
              <a:defRPr sz="6693"/>
            </a:lvl4pPr>
            <a:lvl5pPr>
              <a:defRPr sz="6693"/>
            </a:lvl5pPr>
            <a:lvl6pPr>
              <a:defRPr sz="6693"/>
            </a:lvl6pPr>
            <a:lvl7pPr>
              <a:defRPr sz="6693"/>
            </a:lvl7pPr>
            <a:lvl8pPr>
              <a:defRPr sz="6693"/>
            </a:lvl8pPr>
            <a:lvl9pPr>
              <a:defRPr sz="669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15336203"/>
            <a:ext cx="9869506" cy="28412212"/>
          </a:xfrm>
        </p:spPr>
        <p:txBody>
          <a:bodyPr/>
          <a:lstStyle>
            <a:lvl1pPr marL="0" indent="0">
              <a:buNone/>
              <a:defRPr sz="5354"/>
            </a:lvl1pPr>
            <a:lvl2pPr marL="1530020" indent="0">
              <a:buNone/>
              <a:defRPr sz="4685"/>
            </a:lvl2pPr>
            <a:lvl3pPr marL="3060040" indent="0">
              <a:buNone/>
              <a:defRPr sz="4016"/>
            </a:lvl3pPr>
            <a:lvl4pPr marL="4590059" indent="0">
              <a:buNone/>
              <a:defRPr sz="3347"/>
            </a:lvl4pPr>
            <a:lvl5pPr marL="6120079" indent="0">
              <a:buNone/>
              <a:defRPr sz="3347"/>
            </a:lvl5pPr>
            <a:lvl6pPr marL="7650099" indent="0">
              <a:buNone/>
              <a:defRPr sz="3347"/>
            </a:lvl6pPr>
            <a:lvl7pPr marL="9180119" indent="0">
              <a:buNone/>
              <a:defRPr sz="3347"/>
            </a:lvl7pPr>
            <a:lvl8pPr marL="10710139" indent="0">
              <a:buNone/>
              <a:defRPr sz="3347"/>
            </a:lvl8pPr>
            <a:lvl9pPr marL="12240158" indent="0">
              <a:buNone/>
              <a:defRPr sz="33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185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3408045"/>
            <a:ext cx="9869506" cy="11928158"/>
          </a:xfrm>
        </p:spPr>
        <p:txBody>
          <a:bodyPr anchor="b"/>
          <a:lstStyle>
            <a:lvl1pPr>
              <a:defRPr sz="10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09262" y="7360442"/>
            <a:ext cx="15491579" cy="36328813"/>
          </a:xfrm>
        </p:spPr>
        <p:txBody>
          <a:bodyPr anchor="t"/>
          <a:lstStyle>
            <a:lvl1pPr marL="0" indent="0">
              <a:buNone/>
              <a:defRPr sz="10709"/>
            </a:lvl1pPr>
            <a:lvl2pPr marL="1530020" indent="0">
              <a:buNone/>
              <a:defRPr sz="9370"/>
            </a:lvl2pPr>
            <a:lvl3pPr marL="3060040" indent="0">
              <a:buNone/>
              <a:defRPr sz="8032"/>
            </a:lvl3pPr>
            <a:lvl4pPr marL="4590059" indent="0">
              <a:buNone/>
              <a:defRPr sz="6693"/>
            </a:lvl4pPr>
            <a:lvl5pPr marL="6120079" indent="0">
              <a:buNone/>
              <a:defRPr sz="6693"/>
            </a:lvl5pPr>
            <a:lvl6pPr marL="7650099" indent="0">
              <a:buNone/>
              <a:defRPr sz="6693"/>
            </a:lvl6pPr>
            <a:lvl7pPr marL="9180119" indent="0">
              <a:buNone/>
              <a:defRPr sz="6693"/>
            </a:lvl7pPr>
            <a:lvl8pPr marL="10710139" indent="0">
              <a:buNone/>
              <a:defRPr sz="6693"/>
            </a:lvl8pPr>
            <a:lvl9pPr marL="12240158" indent="0">
              <a:buNone/>
              <a:defRPr sz="66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15336203"/>
            <a:ext cx="9869506" cy="28412212"/>
          </a:xfrm>
        </p:spPr>
        <p:txBody>
          <a:bodyPr/>
          <a:lstStyle>
            <a:lvl1pPr marL="0" indent="0">
              <a:buNone/>
              <a:defRPr sz="5354"/>
            </a:lvl1pPr>
            <a:lvl2pPr marL="1530020" indent="0">
              <a:buNone/>
              <a:defRPr sz="4685"/>
            </a:lvl2pPr>
            <a:lvl3pPr marL="3060040" indent="0">
              <a:buNone/>
              <a:defRPr sz="4016"/>
            </a:lvl3pPr>
            <a:lvl4pPr marL="4590059" indent="0">
              <a:buNone/>
              <a:defRPr sz="3347"/>
            </a:lvl4pPr>
            <a:lvl5pPr marL="6120079" indent="0">
              <a:buNone/>
              <a:defRPr sz="3347"/>
            </a:lvl5pPr>
            <a:lvl6pPr marL="7650099" indent="0">
              <a:buNone/>
              <a:defRPr sz="3347"/>
            </a:lvl6pPr>
            <a:lvl7pPr marL="9180119" indent="0">
              <a:buNone/>
              <a:defRPr sz="3347"/>
            </a:lvl7pPr>
            <a:lvl8pPr marL="10710139" indent="0">
              <a:buNone/>
              <a:defRPr sz="3347"/>
            </a:lvl8pPr>
            <a:lvl9pPr marL="12240158" indent="0">
              <a:buNone/>
              <a:defRPr sz="33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184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795" y="2721714"/>
            <a:ext cx="26393061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95" y="13608513"/>
            <a:ext cx="26393061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795" y="47381303"/>
            <a:ext cx="6885146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1F05-6CAC-4DBB-BE61-7A3C5A95EC96}" type="datetimeFigureOut">
              <a:rPr lang="lt-LT" smtClean="0"/>
              <a:t>2021-09-30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6466" y="47381303"/>
            <a:ext cx="10327719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1709" y="47381303"/>
            <a:ext cx="6885146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0923-300D-4161-9AD1-CFF0F80F74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87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60040" rtl="0" eaLnBrk="1" latinLnBrk="0" hangingPunct="1">
        <a:lnSpc>
          <a:spcPct val="90000"/>
        </a:lnSpc>
        <a:spcBef>
          <a:spcPct val="0"/>
        </a:spcBef>
        <a:buNone/>
        <a:defRPr sz="14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5010" indent="-765010" algn="l" defTabSz="3060040" rtl="0" eaLnBrk="1" latinLnBrk="0" hangingPunct="1">
        <a:lnSpc>
          <a:spcPct val="90000"/>
        </a:lnSpc>
        <a:spcBef>
          <a:spcPts val="3347"/>
        </a:spcBef>
        <a:buFont typeface="Arial" panose="020B0604020202020204" pitchFamily="34" charset="0"/>
        <a:buChar char="•"/>
        <a:defRPr sz="9370" kern="1200">
          <a:solidFill>
            <a:schemeClr val="tx1"/>
          </a:solidFill>
          <a:latin typeface="+mn-lt"/>
          <a:ea typeface="+mn-ea"/>
          <a:cs typeface="+mn-cs"/>
        </a:defRPr>
      </a:lvl1pPr>
      <a:lvl2pPr marL="2295030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2pPr>
      <a:lvl3pPr marL="3825050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693" kern="1200">
          <a:solidFill>
            <a:schemeClr val="tx1"/>
          </a:solidFill>
          <a:latin typeface="+mn-lt"/>
          <a:ea typeface="+mn-ea"/>
          <a:cs typeface="+mn-cs"/>
        </a:defRPr>
      </a:lvl3pPr>
      <a:lvl4pPr marL="535506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4pPr>
      <a:lvl5pPr marL="688508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5pPr>
      <a:lvl6pPr marL="841510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6pPr>
      <a:lvl7pPr marL="994512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7pPr>
      <a:lvl8pPr marL="1147514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8pPr>
      <a:lvl9pPr marL="13005168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1pPr>
      <a:lvl2pPr marL="153002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2pPr>
      <a:lvl3pPr marL="306004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3pPr>
      <a:lvl4pPr marL="459005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4pPr>
      <a:lvl5pPr marL="612007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5pPr>
      <a:lvl6pPr marL="765009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6pPr>
      <a:lvl7pPr marL="918011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7pPr>
      <a:lvl8pPr marL="1071013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8pPr>
      <a:lvl9pPr marL="12240158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g"/><Relationship Id="rId7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TIJAS_LOGOupda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08" y="1332940"/>
            <a:ext cx="13078982" cy="51375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82484" y="6417207"/>
            <a:ext cx="280198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/>
              <a:t>TVAR</a:t>
            </a:r>
            <a:r>
              <a:rPr lang="lt-LT" sz="6600" b="1" cap="all" dirty="0"/>
              <a:t>IŲ</a:t>
            </a:r>
            <a:r>
              <a:rPr lang="en-US" sz="6600" b="1" cap="all" dirty="0"/>
              <a:t> </a:t>
            </a:r>
            <a:r>
              <a:rPr lang="lt-LT" sz="6600" b="1" cap="all" dirty="0"/>
              <a:t>CHEMINIŲ TERŠALŲ Analizės KONCENTRUOTOSE MAISTO MATRICOSE </a:t>
            </a:r>
            <a:r>
              <a:rPr lang="en-US" sz="6600" b="1" cap="all" dirty="0"/>
              <a:t>METOD</a:t>
            </a:r>
            <a:r>
              <a:rPr lang="lt-LT" sz="6600" b="1" cap="all" dirty="0"/>
              <a:t>Ų</a:t>
            </a:r>
            <a:r>
              <a:rPr lang="en-US" sz="6600" b="1" cap="all" dirty="0"/>
              <a:t> </a:t>
            </a:r>
            <a:r>
              <a:rPr lang="lt-LT" sz="6600" b="1" cap="all" dirty="0"/>
              <a:t>SU</a:t>
            </a:r>
            <a:r>
              <a:rPr lang="en-US" sz="6600" b="1" cap="all" dirty="0"/>
              <a:t>K</a:t>
            </a:r>
            <a:r>
              <a:rPr lang="lt-LT" sz="6600" b="1" cap="all" dirty="0"/>
              <a:t>Ū</a:t>
            </a:r>
            <a:r>
              <a:rPr lang="en-US" sz="6600" b="1" cap="all" dirty="0"/>
              <a:t>RIMAS </a:t>
            </a:r>
            <a:r>
              <a:rPr lang="lt-LT" sz="6600" b="1" cap="all" dirty="0"/>
              <a:t>VYSTANT</a:t>
            </a:r>
            <a:r>
              <a:rPr lang="en-US" sz="6600" b="1" cap="all" dirty="0"/>
              <a:t> </a:t>
            </a:r>
            <a:r>
              <a:rPr lang="lt-LT" sz="6600" b="1" cap="all" dirty="0"/>
              <a:t>TARPDISCIPLININĮ MOKSLINIŲ TYRIMŲ TINKLĄ</a:t>
            </a:r>
          </a:p>
          <a:p>
            <a:pPr algn="ctr"/>
            <a:endParaRPr lang="lt-LT" sz="6600" b="1" cap="all" dirty="0"/>
          </a:p>
          <a:p>
            <a:pPr algn="ctr"/>
            <a:r>
              <a:rPr lang="lt-LT" sz="6600" b="1" cap="all" dirty="0"/>
              <a:t>KVIETIMAS Į TARPTAUTINĮ SEMINARĄ</a:t>
            </a:r>
          </a:p>
          <a:p>
            <a:pPr algn="ctr"/>
            <a:r>
              <a:rPr lang="lt-LT" sz="6600" b="1" cap="all" dirty="0" smtClean="0"/>
              <a:t>2021-10-19</a:t>
            </a:r>
            <a:endParaRPr lang="lt-LT" sz="6600" b="1" cap="all" dirty="0"/>
          </a:p>
          <a:p>
            <a:pPr algn="ctr"/>
            <a:r>
              <a:rPr lang="lt-LT" sz="6600" b="1" cap="all" dirty="0"/>
              <a:t> 9.00-12.00 </a:t>
            </a:r>
            <a:r>
              <a:rPr lang="lt-LT" sz="6600" b="1" cap="all" dirty="0" smtClean="0"/>
              <a:t>CET</a:t>
            </a:r>
            <a:endParaRPr lang="en-US" sz="6600" b="1" cap="all" dirty="0" smtClean="0"/>
          </a:p>
          <a:p>
            <a:endParaRPr lang="lt-LT" dirty="0"/>
          </a:p>
        </p:txBody>
      </p:sp>
      <p:sp>
        <p:nvSpPr>
          <p:cNvPr id="8" name="Rectangle 7"/>
          <p:cNvSpPr/>
          <p:nvPr/>
        </p:nvSpPr>
        <p:spPr>
          <a:xfrm>
            <a:off x="2062636" y="17674466"/>
            <a:ext cx="26659521" cy="388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lt-LT" sz="5400" b="1" dirty="0">
                <a:ea typeface="Calibri" panose="020F0502020204030204" pitchFamily="34" charset="0"/>
              </a:rPr>
              <a:t>Daugiau:</a:t>
            </a:r>
          </a:p>
          <a:p>
            <a:pPr algn="just">
              <a:lnSpc>
                <a:spcPct val="114000"/>
              </a:lnSpc>
            </a:pPr>
            <a:r>
              <a:rPr lang="lt-LT" sz="5400" dirty="0">
                <a:ea typeface="Calibri" panose="020F0502020204030204" pitchFamily="34" charset="0"/>
              </a:rPr>
              <a:t>Mokslinių tyrimų tinklas siekia sukurti tvarius, paprastus ir jautrius metodus liepsnos atominei absorbcinei spektrinei analizei nustatant cheminius teršalus (</a:t>
            </a:r>
            <a:r>
              <a:rPr lang="lt-LT" sz="5400" dirty="0" err="1">
                <a:ea typeface="Calibri" panose="020F0502020204030204" pitchFamily="34" charset="0"/>
              </a:rPr>
              <a:t>Co</a:t>
            </a:r>
            <a:r>
              <a:rPr lang="lt-LT" sz="5400" dirty="0">
                <a:ea typeface="Calibri" panose="020F0502020204030204" pitchFamily="34" charset="0"/>
              </a:rPr>
              <a:t>, </a:t>
            </a:r>
            <a:r>
              <a:rPr lang="lt-LT" sz="5400" dirty="0" err="1">
                <a:ea typeface="Calibri" panose="020F0502020204030204" pitchFamily="34" charset="0"/>
              </a:rPr>
              <a:t>Ni</a:t>
            </a:r>
            <a:r>
              <a:rPr lang="lt-LT" sz="5400" dirty="0">
                <a:ea typeface="Calibri" panose="020F0502020204030204" pitchFamily="34" charset="0"/>
              </a:rPr>
              <a:t>, </a:t>
            </a:r>
            <a:r>
              <a:rPr lang="lt-LT" sz="5400" dirty="0" err="1">
                <a:ea typeface="Calibri" panose="020F0502020204030204" pitchFamily="34" charset="0"/>
              </a:rPr>
              <a:t>Cr</a:t>
            </a:r>
            <a:r>
              <a:rPr lang="lt-LT" sz="5400" dirty="0">
                <a:ea typeface="Calibri" panose="020F0502020204030204" pitchFamily="34" charset="0"/>
              </a:rPr>
              <a:t>), kurie gali atsirasti dėl termiškai užpurkštų dangų, naudojamų apsaugai nuo aparatūros nusidėvėjimo</a:t>
            </a:r>
            <a:r>
              <a:rPr lang="en-US" sz="5400" dirty="0">
                <a:ea typeface="Calibri" panose="020F0502020204030204" pitchFamily="34" charset="0"/>
              </a:rPr>
              <a:t>. </a:t>
            </a:r>
            <a:endParaRPr lang="lt-LT" sz="5400" dirty="0"/>
          </a:p>
        </p:txBody>
      </p:sp>
      <p:sp>
        <p:nvSpPr>
          <p:cNvPr id="10" name="Rectangle 9"/>
          <p:cNvSpPr/>
          <p:nvPr/>
        </p:nvSpPr>
        <p:spPr>
          <a:xfrm>
            <a:off x="2062637" y="22240381"/>
            <a:ext cx="26659521" cy="1273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lt-LT" sz="5400" b="1" dirty="0">
                <a:ea typeface="Calibri" panose="020F0502020204030204" pitchFamily="34" charset="0"/>
              </a:rPr>
              <a:t>Diskusijų temos</a:t>
            </a:r>
            <a:endParaRPr lang="lt-LT" sz="5400" dirty="0">
              <a:solidFill>
                <a:srgbClr val="FF0000"/>
              </a:solidFill>
            </a:endParaRPr>
          </a:p>
          <a:p>
            <a:pPr marL="685800" lvl="0" indent="-685800" algn="just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5200" dirty="0"/>
              <a:t>Cheminiai rizikos veiksniai maiste ir jų kontrolės metodai (dr. A. Šalaševičienė, dr. G. </a:t>
            </a:r>
            <a:r>
              <a:rPr lang="lt-LT" sz="5200" dirty="0" err="1"/>
              <a:t>Alenčikienė</a:t>
            </a:r>
            <a:r>
              <a:rPr lang="lt-LT" sz="5200" dirty="0"/>
              <a:t>).</a:t>
            </a:r>
          </a:p>
          <a:p>
            <a:pPr marL="685800" indent="-685800" algn="just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5200" dirty="0"/>
              <a:t>Šiluminis paviršiaus dangų gamybos būdas maisto pramonei: medžiagos ir jų apdorojimas (Dr.-</a:t>
            </a:r>
            <a:r>
              <a:rPr lang="lt-LT" sz="5200" dirty="0" err="1"/>
              <a:t>Ing</a:t>
            </a:r>
            <a:r>
              <a:rPr lang="lt-LT" sz="5200" dirty="0"/>
              <a:t>. </a:t>
            </a:r>
            <a:r>
              <a:rPr lang="lt-LT" sz="5200" dirty="0" err="1"/>
              <a:t>Lutz-Michael</a:t>
            </a:r>
            <a:r>
              <a:rPr lang="lt-LT" sz="5200" dirty="0"/>
              <a:t> </a:t>
            </a:r>
            <a:r>
              <a:rPr lang="lt-LT" sz="5200" dirty="0" err="1"/>
              <a:t>Berger</a:t>
            </a:r>
            <a:r>
              <a:rPr lang="lt-LT" sz="5200" dirty="0"/>
              <a:t>).</a:t>
            </a:r>
            <a:endParaRPr lang="en-US" sz="5200" dirty="0"/>
          </a:p>
          <a:p>
            <a:pPr marL="685800" lvl="0" indent="-685800" algn="just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5200" dirty="0"/>
              <a:t>Suformuotų dangų ir paruoštų maisto matricų sąveikos tyrimai analizuojant ištirpusius elementus maiste po kontakto su tirtomis dangomis:</a:t>
            </a:r>
          </a:p>
          <a:p>
            <a:pPr lvl="0" algn="just">
              <a:lnSpc>
                <a:spcPct val="114000"/>
              </a:lnSpc>
              <a:spcAft>
                <a:spcPts val="1000"/>
              </a:spcAft>
            </a:pPr>
            <a:r>
              <a:rPr lang="lt-LT" sz="5200" dirty="0"/>
              <a:t>     -Maisto matricų bandinių tyrimų metodikos sukūrimas liepsnos atominei absorbcinei spektrinei analizei siekiant didžiausio jautrumo ir paprastumo (dr. A. </a:t>
            </a:r>
            <a:r>
              <a:rPr lang="lt-LT" sz="5200" dirty="0" err="1"/>
              <a:t>Jaskūnas</a:t>
            </a:r>
            <a:r>
              <a:rPr lang="lt-LT" sz="5200" dirty="0"/>
              <a:t>)</a:t>
            </a:r>
            <a:r>
              <a:rPr lang="en-US" sz="5200" dirty="0"/>
              <a:t>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lt-LT" sz="5200" dirty="0"/>
              <a:t>    -Gautų tyrimų rezultatų, gautų naudojant naują liepsnos AAS metodiką palyginimas su kitais elementų priemaišų nustatymo metodais, tokiais kaip grafito krosnelės AAS, ICP-OES ir TXRF (</a:t>
            </a:r>
            <a:r>
              <a:rPr lang="lv-LV" sz="5200" dirty="0"/>
              <a:t>Dr. habil. Chem. Māris Kļaviņš) 	</a:t>
            </a:r>
          </a:p>
          <a:p>
            <a:pPr lvl="0" algn="just">
              <a:lnSpc>
                <a:spcPct val="114000"/>
              </a:lnSpc>
              <a:spcAft>
                <a:spcPts val="1000"/>
              </a:spcAft>
            </a:pP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062639" y="13641519"/>
            <a:ext cx="26659521" cy="395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lt-LT" sz="5400" b="1" dirty="0"/>
              <a:t>Seminaro tikslas</a:t>
            </a:r>
            <a:endParaRPr lang="en-US" sz="5400" dirty="0"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lt-LT" sz="5400" dirty="0">
                <a:cs typeface="Arial" panose="020B0604020202020204" pitchFamily="34" charset="0"/>
              </a:rPr>
              <a:t>Pristatyti mokslinių tyrimų tinklą bei pasidalinti jo rezultatais kuriant ir tiriant apsaugines dangas, naudojamas maisto pramonės aparatūroje bei charakterizuoti galimus cheminius teršalus atsirandančius maiste ir patikrinti jų instrumentinės analizės metodus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260" y="44881863"/>
            <a:ext cx="5471999" cy="273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15" y="44881863"/>
            <a:ext cx="5251523" cy="30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522" y="45370849"/>
            <a:ext cx="6040655" cy="22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FF42071-B788-4E12-B2F0-B4345C6AD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90" y="34003817"/>
            <a:ext cx="9120732" cy="684054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B6604B-9AA0-467A-AE9C-13F502298D73}"/>
              </a:ext>
            </a:extLst>
          </p:cNvPr>
          <p:cNvSpPr txBox="1"/>
          <p:nvPr/>
        </p:nvSpPr>
        <p:spPr>
          <a:xfrm>
            <a:off x="11925300" y="45777150"/>
            <a:ext cx="9086850" cy="108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755169-64D2-40B7-A266-AAEAF97EECA7}"/>
              </a:ext>
            </a:extLst>
          </p:cNvPr>
          <p:cNvSpPr txBox="1"/>
          <p:nvPr/>
        </p:nvSpPr>
        <p:spPr>
          <a:xfrm>
            <a:off x="11288589" y="41852822"/>
            <a:ext cx="895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 pav.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Cr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-NiCr </a:t>
            </a:r>
            <a:r>
              <a:rPr lang="lt-LT" sz="4800" dirty="0"/>
              <a:t>žaliavos milteliai</a:t>
            </a:r>
            <a:endParaRPr lang="en-US" sz="48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C124B69-EF13-48F8-BCD9-7D37BF9C8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941" y="34003817"/>
            <a:ext cx="9120732" cy="684054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7548F13-5F67-41F5-B067-A0273EE086EB}"/>
              </a:ext>
            </a:extLst>
          </p:cNvPr>
          <p:cNvSpPr txBox="1"/>
          <p:nvPr/>
        </p:nvSpPr>
        <p:spPr>
          <a:xfrm>
            <a:off x="20739941" y="41852821"/>
            <a:ext cx="912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 pav.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Cr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-NiCr </a:t>
            </a:r>
            <a:r>
              <a:rPr lang="lt-LT" sz="4800" dirty="0"/>
              <a:t>suformuota danga</a:t>
            </a:r>
            <a:endParaRPr lang="en-US" sz="4800" dirty="0"/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8903B514-2108-4926-9324-27EF8B19833B}"/>
              </a:ext>
            </a:extLst>
          </p:cNvPr>
          <p:cNvSpPr txBox="1"/>
          <p:nvPr/>
        </p:nvSpPr>
        <p:spPr>
          <a:xfrm>
            <a:off x="1616075" y="41852823"/>
            <a:ext cx="895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b="1" dirty="0"/>
              <a:t>1 pav.</a:t>
            </a:r>
            <a:r>
              <a:rPr lang="en-US" sz="4800" b="1" dirty="0"/>
              <a:t> </a:t>
            </a:r>
            <a:r>
              <a:rPr lang="en-US" sz="4800" dirty="0"/>
              <a:t>Co </a:t>
            </a:r>
            <a:r>
              <a:rPr lang="lt-LT" sz="4800" dirty="0"/>
              <a:t>difuzija į</a:t>
            </a:r>
            <a:r>
              <a:rPr lang="en-US" sz="4800" dirty="0"/>
              <a:t> </a:t>
            </a:r>
            <a:r>
              <a:rPr lang="en-US" sz="4800" dirty="0" err="1"/>
              <a:t>maisto</a:t>
            </a:r>
            <a:r>
              <a:rPr lang="en-US" sz="4800" dirty="0"/>
              <a:t> matric</a:t>
            </a:r>
            <a:r>
              <a:rPr lang="lt-LT" sz="4800" dirty="0" err="1"/>
              <a:t>as</a:t>
            </a:r>
            <a:r>
              <a:rPr lang="en-US" sz="4800" dirty="0"/>
              <a:t> 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D4CAE82-9AF1-4856-A2DC-19075A8E3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301465"/>
              </p:ext>
            </p:extLst>
          </p:nvPr>
        </p:nvGraphicFramePr>
        <p:xfrm>
          <a:off x="1166056" y="33807836"/>
          <a:ext cx="9406952" cy="684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6075" y="48758168"/>
            <a:ext cx="27786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P</a:t>
            </a:r>
            <a:r>
              <a:rPr lang="lt-LT" sz="4000" dirty="0" err="1" smtClean="0"/>
              <a:t>rojektas</a:t>
            </a:r>
            <a:r>
              <a:rPr lang="lt-LT" sz="4000" dirty="0" smtClean="0"/>
              <a:t> </a:t>
            </a:r>
            <a:r>
              <a:rPr lang="lt-LT" sz="4000" dirty="0"/>
              <a:t>remiamas Baltijos šalių ir Vokietijos aukštųjų mokyklų biuro  per Vokietijos akademinių mainų tarnybą (DAAD) Vokietijos Federacinės Respublikos Užsienio  reikalų ministerijos </a:t>
            </a:r>
            <a:r>
              <a:rPr lang="lt-LT" sz="4000" dirty="0" smtClean="0"/>
              <a:t>lėšomis</a:t>
            </a:r>
            <a:r>
              <a:rPr lang="en-US" sz="4000" dirty="0" smtClean="0"/>
              <a:t>.</a:t>
            </a:r>
            <a:endParaRPr lang="lt-LT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515456" y="12436656"/>
            <a:ext cx="13205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b="1" dirty="0"/>
              <a:t>https://liedm.zoom.us/j/85767839497</a:t>
            </a:r>
          </a:p>
        </p:txBody>
      </p:sp>
    </p:spTree>
    <p:extLst>
      <p:ext uri="{BB962C8B-B14F-4D97-AF65-F5344CB8AC3E}">
        <p14:creationId xmlns:p14="http://schemas.microsoft.com/office/powerpoint/2010/main" val="61414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286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2021-08-09T06:19:51Z</dcterms:created>
  <dcterms:modified xsi:type="dcterms:W3CDTF">2021-09-30T06:09:26Z</dcterms:modified>
</cp:coreProperties>
</file>